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3" r:id="rId4"/>
    <p:sldId id="266" r:id="rId5"/>
    <p:sldId id="267" r:id="rId6"/>
    <p:sldId id="269" r:id="rId7"/>
    <p:sldId id="271" r:id="rId8"/>
    <p:sldId id="272" r:id="rId9"/>
    <p:sldId id="275" r:id="rId10"/>
    <p:sldId id="273" r:id="rId11"/>
    <p:sldId id="276" r:id="rId12"/>
    <p:sldId id="277" r:id="rId13"/>
    <p:sldId id="274" r:id="rId14"/>
    <p:sldId id="268" r:id="rId15"/>
    <p:sldId id="264" r:id="rId16"/>
    <p:sldId id="280" r:id="rId17"/>
    <p:sldId id="281" r:id="rId18"/>
    <p:sldId id="279" r:id="rId19"/>
    <p:sldId id="278" r:id="rId20"/>
    <p:sldId id="282" r:id="rId21"/>
    <p:sldId id="289" r:id="rId22"/>
    <p:sldId id="290" r:id="rId23"/>
    <p:sldId id="283" r:id="rId24"/>
    <p:sldId id="287" r:id="rId25"/>
    <p:sldId id="284" r:id="rId26"/>
    <p:sldId id="285" r:id="rId27"/>
    <p:sldId id="286" r:id="rId28"/>
    <p:sldId id="288" r:id="rId29"/>
    <p:sldId id="259" r:id="rId30"/>
    <p:sldId id="260" r:id="rId31"/>
    <p:sldId id="262" r:id="rId32"/>
    <p:sldId id="270" r:id="rId33"/>
    <p:sldId id="265" r:id="rId34"/>
    <p:sldId id="258" r:id="rId35"/>
    <p:sldId id="26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3DD1"/>
    <a:srgbClr val="E47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4"/>
    <p:restoredTop sz="94762"/>
  </p:normalViewPr>
  <p:slideViewPr>
    <p:cSldViewPr snapToGrid="0" snapToObjects="1">
      <p:cViewPr varScale="1">
        <p:scale>
          <a:sx n="170" d="100"/>
          <a:sy n="170" d="100"/>
        </p:scale>
        <p:origin x="1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Relationship Id="rId3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The visual interpretation of decision trees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(How to lead a fulfilling life by being dissatisfied)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Work done with Prince Grover</a:t>
            </a:r>
          </a:p>
          <a:p>
            <a:r>
              <a:rPr lang="en-US" b="1" dirty="0" err="1"/>
              <a:t>manifold.ai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split comparisons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7186863" y="242427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if x&lt;s1: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x&lt;s2: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else: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e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lse: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x&lt;s3: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else: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F93A1A1-F8AA-9B41-8FD4-4ED41557392B}"/>
              </a:ext>
            </a:extLst>
          </p:cNvPr>
          <p:cNvSpPr txBox="1"/>
          <p:nvPr/>
        </p:nvSpPr>
        <p:spPr>
          <a:xfrm>
            <a:off x="2766605" y="23934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A2A917B-C4CD-184C-AC5E-EEC518718CDE}"/>
              </a:ext>
            </a:extLst>
          </p:cNvPr>
          <p:cNvSpPr txBox="1"/>
          <p:nvPr/>
        </p:nvSpPr>
        <p:spPr>
          <a:xfrm>
            <a:off x="2149643" y="239710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A395531-B792-2F45-9290-B9B99EE6CE86}"/>
              </a:ext>
            </a:extLst>
          </p:cNvPr>
          <p:cNvSpPr txBox="1"/>
          <p:nvPr/>
        </p:nvSpPr>
        <p:spPr>
          <a:xfrm>
            <a:off x="3721013" y="23934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63205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 nested conditionals as regression decision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F93A1A1-F8AA-9B41-8FD4-4ED41557392B}"/>
              </a:ext>
            </a:extLst>
          </p:cNvPr>
          <p:cNvSpPr txBox="1"/>
          <p:nvPr/>
        </p:nvSpPr>
        <p:spPr>
          <a:xfrm>
            <a:off x="2766605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A2A917B-C4CD-184C-AC5E-EEC518718CDE}"/>
              </a:ext>
            </a:extLst>
          </p:cNvPr>
          <p:cNvSpPr txBox="1"/>
          <p:nvPr/>
        </p:nvSpPr>
        <p:spPr>
          <a:xfrm>
            <a:off x="2149643" y="239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A395531-B792-2F45-9290-B9B99EE6CE86}"/>
              </a:ext>
            </a:extLst>
          </p:cNvPr>
          <p:cNvSpPr txBox="1"/>
          <p:nvPr/>
        </p:nvSpPr>
        <p:spPr>
          <a:xfrm>
            <a:off x="3721013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FEE61FA-EF51-F54E-BD0F-47F3CAF84B71}"/>
              </a:ext>
            </a:extLst>
          </p:cNvPr>
          <p:cNvSpPr txBox="1"/>
          <p:nvPr/>
        </p:nvSpPr>
        <p:spPr>
          <a:xfrm>
            <a:off x="8626643" y="2213805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5ABE4A7D-815F-8040-AA1A-90280AA58CFA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8149661" y="2706248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91DA765-61C4-B845-8C9C-F69E2C421EA6}"/>
              </a:ext>
            </a:extLst>
          </p:cNvPr>
          <p:cNvSpPr/>
          <p:nvPr/>
        </p:nvSpPr>
        <p:spPr>
          <a:xfrm>
            <a:off x="7880997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FBE7E89B-6620-2D41-81A4-D234BCF1036B}"/>
              </a:ext>
            </a:extLst>
          </p:cNvPr>
          <p:cNvSpPr/>
          <p:nvPr/>
        </p:nvSpPr>
        <p:spPr>
          <a:xfrm>
            <a:off x="9419123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1493B799-E117-4F40-88C4-C9652C8D7C62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8895307" y="2706248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F44245B8-8B79-F445-89F3-ACCAD0631B78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7709202" y="3592393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8D763D76-0621-7A46-8E66-B17BAB53F5D7}"/>
              </a:ext>
            </a:extLst>
          </p:cNvPr>
          <p:cNvSpPr/>
          <p:nvPr/>
        </p:nvSpPr>
        <p:spPr>
          <a:xfrm>
            <a:off x="7291459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32.6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2C7103D3-DB70-4141-8AF2-7CC6E18B2936}"/>
              </a:ext>
            </a:extLst>
          </p:cNvPr>
          <p:cNvSpPr/>
          <p:nvPr/>
        </p:nvSpPr>
        <p:spPr>
          <a:xfrm>
            <a:off x="8078314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26.3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E8FA6CC7-2410-D148-8BD1-CB33EE140511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8149661" y="3592393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D86E0E4-EA98-4C42-9FE2-35F6A9C4DE61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9387765" y="3592393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D4E4BF9C-9D9D-894A-ABAB-FEC6A81E933C}"/>
              </a:ext>
            </a:extLst>
          </p:cNvPr>
          <p:cNvSpPr/>
          <p:nvPr/>
        </p:nvSpPr>
        <p:spPr>
          <a:xfrm>
            <a:off x="8970022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20.5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9426D70-2A9B-7549-B046-ADBC3B3DBB17}"/>
              </a:ext>
            </a:extLst>
          </p:cNvPr>
          <p:cNvSpPr/>
          <p:nvPr/>
        </p:nvSpPr>
        <p:spPr>
          <a:xfrm>
            <a:off x="9805507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14.6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AFB01F80-0993-C648-8BCE-F0E71C9B316E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687787" y="3592393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4B723A9-2130-B141-8731-FE7F6D3B7899}"/>
              </a:ext>
            </a:extLst>
          </p:cNvPr>
          <p:cNvSpPr txBox="1"/>
          <p:nvPr/>
        </p:nvSpPr>
        <p:spPr>
          <a:xfrm>
            <a:off x="8307325" y="260997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74FE3DBA-38AB-E943-B010-F1D786A0B4A6}"/>
              </a:ext>
            </a:extLst>
          </p:cNvPr>
          <p:cNvSpPr txBox="1"/>
          <p:nvPr/>
        </p:nvSpPr>
        <p:spPr>
          <a:xfrm>
            <a:off x="9139722" y="260997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CC4E37B8-942B-B34B-98B7-0A976056161D}"/>
              </a:ext>
            </a:extLst>
          </p:cNvPr>
          <p:cNvSpPr txBox="1"/>
          <p:nvPr/>
        </p:nvSpPr>
        <p:spPr>
          <a:xfrm>
            <a:off x="9320860" y="35234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9B4878A-BC8C-834D-8098-CC152AA2AA30}"/>
              </a:ext>
            </a:extLst>
          </p:cNvPr>
          <p:cNvSpPr txBox="1"/>
          <p:nvPr/>
        </p:nvSpPr>
        <p:spPr>
          <a:xfrm>
            <a:off x="9803263" y="35059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EDB3E562-3E81-0145-8259-658DD20F9DC0}"/>
              </a:ext>
            </a:extLst>
          </p:cNvPr>
          <p:cNvSpPr txBox="1"/>
          <p:nvPr/>
        </p:nvSpPr>
        <p:spPr>
          <a:xfrm>
            <a:off x="7730687" y="35283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B0BC6439-7EA1-C647-A53F-8BCCFDFFBD4B}"/>
              </a:ext>
            </a:extLst>
          </p:cNvPr>
          <p:cNvSpPr txBox="1"/>
          <p:nvPr/>
        </p:nvSpPr>
        <p:spPr>
          <a:xfrm>
            <a:off x="8213090" y="351089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1281C5A-59FE-7C47-8057-0634D7FAE4C8}"/>
              </a:ext>
            </a:extLst>
          </p:cNvPr>
          <p:cNvSpPr txBox="1"/>
          <p:nvPr/>
        </p:nvSpPr>
        <p:spPr>
          <a:xfrm>
            <a:off x="7291459" y="4987116"/>
            <a:ext cx="440056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nodes test features</a:t>
            </a:r>
          </a:p>
          <a:p>
            <a:r>
              <a:rPr lang="en-US" sz="2600" dirty="0"/>
              <a:t>Leaves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2371238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9" y="392204"/>
            <a:ext cx="10515600" cy="1325563"/>
          </a:xfrm>
        </p:spPr>
        <p:txBody>
          <a:bodyPr/>
          <a:lstStyle/>
          <a:p>
            <a:r>
              <a:rPr lang="en-US" dirty="0"/>
              <a:t>Classifiers </a:t>
            </a:r>
            <a:r>
              <a:rPr lang="en-US" dirty="0" smtClean="0"/>
              <a:t>split feature space too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F7747F1-296D-3B48-8016-D794BC23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7" y="1690687"/>
            <a:ext cx="8058308" cy="2686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F6EB31B-886D-5844-965A-E66CECEA108A}"/>
              </a:ext>
            </a:extLst>
          </p:cNvPr>
          <p:cNvSpPr txBox="1"/>
          <p:nvPr/>
        </p:nvSpPr>
        <p:spPr>
          <a:xfrm>
            <a:off x="2732611" y="169607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C4B4CF2-0BED-E340-8CB3-0B606978948C}"/>
              </a:ext>
            </a:extLst>
          </p:cNvPr>
          <p:cNvSpPr txBox="1"/>
          <p:nvPr/>
        </p:nvSpPr>
        <p:spPr>
          <a:xfrm>
            <a:off x="1718126" y="16906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A3C27A7-7E76-D24D-979C-8452615083E0}"/>
              </a:ext>
            </a:extLst>
          </p:cNvPr>
          <p:cNvSpPr txBox="1"/>
          <p:nvPr/>
        </p:nvSpPr>
        <p:spPr>
          <a:xfrm>
            <a:off x="3571754" y="16853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D16D445-E2A9-5849-8026-83B659147253}"/>
              </a:ext>
            </a:extLst>
          </p:cNvPr>
          <p:cNvSpPr txBox="1"/>
          <p:nvPr/>
        </p:nvSpPr>
        <p:spPr>
          <a:xfrm>
            <a:off x="10082469" y="1784800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3ED45131-F9CF-694C-A113-67AFD4BED43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605487" y="2277243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6AB2171-375E-B844-B172-B83C864CC60B}"/>
              </a:ext>
            </a:extLst>
          </p:cNvPr>
          <p:cNvSpPr/>
          <p:nvPr/>
        </p:nvSpPr>
        <p:spPr>
          <a:xfrm>
            <a:off x="9336823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D3D94A7-CEEF-2540-A40F-B9F9506F837D}"/>
              </a:ext>
            </a:extLst>
          </p:cNvPr>
          <p:cNvSpPr/>
          <p:nvPr/>
        </p:nvSpPr>
        <p:spPr>
          <a:xfrm>
            <a:off x="10874949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8A0C3C23-EC51-4341-BD7B-22B834D41362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0351133" y="2277243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20165605-6A28-B14D-A593-C84F9A760C5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165028" y="3163388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543C1698-222C-BB49-ADEB-6996EA66241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605487" y="3163388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F04D92E3-64DD-FD45-AAC4-CC0155115A4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0843591" y="3163388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9082C482-AFAE-F046-9AD5-017F2FBAEB8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1143613" y="3163388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61E79B9-B337-8F46-98B7-2181499BB2A5}"/>
              </a:ext>
            </a:extLst>
          </p:cNvPr>
          <p:cNvSpPr txBox="1"/>
          <p:nvPr/>
        </p:nvSpPr>
        <p:spPr>
          <a:xfrm>
            <a:off x="9763151" y="21809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65D3374-0AD3-E244-B468-EAF674D0C449}"/>
              </a:ext>
            </a:extLst>
          </p:cNvPr>
          <p:cNvSpPr txBox="1"/>
          <p:nvPr/>
        </p:nvSpPr>
        <p:spPr>
          <a:xfrm>
            <a:off x="10595548" y="21809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20C457D-6D09-2F45-8618-53AC4F5EDBBE}"/>
              </a:ext>
            </a:extLst>
          </p:cNvPr>
          <p:cNvSpPr txBox="1"/>
          <p:nvPr/>
        </p:nvSpPr>
        <p:spPr>
          <a:xfrm>
            <a:off x="10776686" y="309445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E3A6FE-D631-E74D-911A-BB9E61851A79}"/>
              </a:ext>
            </a:extLst>
          </p:cNvPr>
          <p:cNvSpPr txBox="1"/>
          <p:nvPr/>
        </p:nvSpPr>
        <p:spPr>
          <a:xfrm>
            <a:off x="11259089" y="30769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726E6D64-6725-0944-994C-64A6F5D0D459}"/>
              </a:ext>
            </a:extLst>
          </p:cNvPr>
          <p:cNvSpPr txBox="1"/>
          <p:nvPr/>
        </p:nvSpPr>
        <p:spPr>
          <a:xfrm>
            <a:off x="9186513" y="309936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7E82EED-3E50-3E47-9D58-1DBDD85A478A}"/>
              </a:ext>
            </a:extLst>
          </p:cNvPr>
          <p:cNvSpPr txBox="1"/>
          <p:nvPr/>
        </p:nvSpPr>
        <p:spPr>
          <a:xfrm>
            <a:off x="9668916" y="30818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A6131BB8-46CA-9F44-9E4B-96774A4A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095" y="3740960"/>
            <a:ext cx="6985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851C49AD-6652-734D-9423-CC2A16AF3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62" y="3767275"/>
            <a:ext cx="6985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55FB4577-4191-8649-B938-30481C27D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060" y="3767275"/>
            <a:ext cx="698500" cy="279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BBA480B7-A61A-EE4C-854D-84E3798E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831" y="3747402"/>
            <a:ext cx="698500" cy="2921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85DB715-9573-2E49-856F-796820CF6ABF}"/>
              </a:ext>
            </a:extLst>
          </p:cNvPr>
          <p:cNvSpPr txBox="1"/>
          <p:nvPr/>
        </p:nvSpPr>
        <p:spPr>
          <a:xfrm>
            <a:off x="305032" y="4639931"/>
            <a:ext cx="95013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</a:t>
            </a:r>
            <a:r>
              <a:rPr lang="en-US" sz="2600" dirty="0" smtClean="0"/>
              <a:t>decision nodes </a:t>
            </a:r>
            <a:r>
              <a:rPr lang="en-US" sz="2600" dirty="0"/>
              <a:t>test </a:t>
            </a:r>
            <a:r>
              <a:rPr lang="en-US" sz="2600" dirty="0" smtClean="0"/>
              <a:t>features just like </a:t>
            </a:r>
            <a:r>
              <a:rPr lang="en-US" sz="2600" dirty="0" err="1" smtClean="0"/>
              <a:t>regressor</a:t>
            </a:r>
            <a:r>
              <a:rPr lang="en-US" sz="2600" dirty="0" smtClean="0"/>
              <a:t> trees</a:t>
            </a:r>
            <a:endParaRPr lang="en-US" sz="2600" dirty="0"/>
          </a:p>
          <a:p>
            <a:r>
              <a:rPr lang="en-US" sz="2600" dirty="0"/>
              <a:t>Leaves predict most common target </a:t>
            </a:r>
            <a:r>
              <a:rPr lang="en-US" sz="2600" dirty="0" smtClean="0"/>
              <a:t>category (mode) not mean</a:t>
            </a:r>
            <a:endParaRPr lang="en-US" sz="2600" dirty="0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326324" y="586939"/>
            <a:ext cx="200247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</a:t>
            </a:r>
            <a:r>
              <a:rPr lang="en-US" sz="2600" dirty="0" smtClean="0"/>
              <a:t>wine</a:t>
            </a:r>
          </a:p>
          <a:p>
            <a:r>
              <a:rPr lang="en-US" sz="2600" dirty="0" smtClean="0"/>
              <a:t>from proline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80028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A92681-4029-B24C-900D-812C2AC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95" y="385822"/>
            <a:ext cx="3986373" cy="220341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Improve predictions: Use 2 features and split 2D feature</a:t>
            </a:r>
            <a:br>
              <a:rPr lang="en-US" sz="3600" dirty="0"/>
            </a:br>
            <a:r>
              <a:rPr lang="en-US" sz="3600" dirty="0"/>
              <a:t>space into regions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17" y="365126"/>
            <a:ext cx="6975405" cy="5812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5A0C97B-CEB6-DC4A-81D3-720F2A6780BE}"/>
              </a:ext>
            </a:extLst>
          </p:cNvPr>
          <p:cNvSpPr txBox="1"/>
          <p:nvPr/>
        </p:nvSpPr>
        <p:spPr>
          <a:xfrm>
            <a:off x="5570916" y="419269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8A6CED8-7B25-B543-8535-428BF6EA5CE4}"/>
              </a:ext>
            </a:extLst>
          </p:cNvPr>
          <p:cNvSpPr txBox="1"/>
          <p:nvPr/>
        </p:nvSpPr>
        <p:spPr>
          <a:xfrm>
            <a:off x="7588118" y="514647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242D7AA-5428-2C4E-AED4-4571ADCEF67D}"/>
              </a:ext>
            </a:extLst>
          </p:cNvPr>
          <p:cNvSpPr txBox="1"/>
          <p:nvPr/>
        </p:nvSpPr>
        <p:spPr>
          <a:xfrm>
            <a:off x="11370807" y="332866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3B2C396-BE80-5646-80A6-925226317DA0}"/>
              </a:ext>
            </a:extLst>
          </p:cNvPr>
          <p:cNvSpPr txBox="1"/>
          <p:nvPr/>
        </p:nvSpPr>
        <p:spPr>
          <a:xfrm>
            <a:off x="2045903" y="2355792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x1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01CAFAA9-652A-5940-992B-B896FDA8B259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568921" y="2817499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775CDA36-FE04-AF46-8F2A-81DD22732FFD}"/>
              </a:ext>
            </a:extLst>
          </p:cNvPr>
          <p:cNvSpPr/>
          <p:nvPr/>
        </p:nvSpPr>
        <p:spPr>
          <a:xfrm>
            <a:off x="1300257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8FCF7D40-AFDB-784E-9A93-10E4DAB267FA}"/>
              </a:ext>
            </a:extLst>
          </p:cNvPr>
          <p:cNvSpPr/>
          <p:nvPr/>
        </p:nvSpPr>
        <p:spPr>
          <a:xfrm>
            <a:off x="2838383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53877AE8-6B96-B24F-ADC3-61F8543A836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314567" y="2817499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B19D8CF2-CF65-4D4D-8E12-D5D266B392F8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128465" y="3703644"/>
            <a:ext cx="440456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77FC98BC-32B6-434F-85C5-4576289B15A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568921" y="3703644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4FA5D731-CDB5-DA4D-914E-BE93DE3B7B5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2807027" y="3703644"/>
            <a:ext cx="300020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7A517E13-5499-4941-A8DF-EB6E743EF70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107047" y="3703644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D72FC403-E9C4-424D-973B-6E94D6607487}"/>
              </a:ext>
            </a:extLst>
          </p:cNvPr>
          <p:cNvSpPr txBox="1"/>
          <p:nvPr/>
        </p:nvSpPr>
        <p:spPr>
          <a:xfrm>
            <a:off x="1726585" y="27212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02AE277-BFAB-9543-9917-3AC255E8B9C2}"/>
              </a:ext>
            </a:extLst>
          </p:cNvPr>
          <p:cNvSpPr txBox="1"/>
          <p:nvPr/>
        </p:nvSpPr>
        <p:spPr>
          <a:xfrm>
            <a:off x="2558982" y="272122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ECDCC54-A5C4-B74D-95CC-08D28EC452AB}"/>
              </a:ext>
            </a:extLst>
          </p:cNvPr>
          <p:cNvSpPr txBox="1"/>
          <p:nvPr/>
        </p:nvSpPr>
        <p:spPr>
          <a:xfrm>
            <a:off x="2740120" y="363470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DFE978FB-9B86-A54F-A132-F6B02F1A2EB0}"/>
              </a:ext>
            </a:extLst>
          </p:cNvPr>
          <p:cNvSpPr txBox="1"/>
          <p:nvPr/>
        </p:nvSpPr>
        <p:spPr>
          <a:xfrm>
            <a:off x="3222523" y="361723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E6CEE4C-5E00-CE43-BB01-E4934C142660}"/>
              </a:ext>
            </a:extLst>
          </p:cNvPr>
          <p:cNvSpPr txBox="1"/>
          <p:nvPr/>
        </p:nvSpPr>
        <p:spPr>
          <a:xfrm>
            <a:off x="1149947" y="363962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A7AED31-80CA-9840-B925-80D497401265}"/>
              </a:ext>
            </a:extLst>
          </p:cNvPr>
          <p:cNvSpPr txBox="1"/>
          <p:nvPr/>
        </p:nvSpPr>
        <p:spPr>
          <a:xfrm>
            <a:off x="1632350" y="362215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61F6D52C-E0D5-644E-91B5-3FCDBF86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6" y="4307531"/>
            <a:ext cx="698500" cy="266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99C7B193-87A6-0B45-8539-CAC070432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94" y="4307531"/>
            <a:ext cx="698500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1F91CF28-3848-4B4B-8BB1-7201D3EAA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265" y="4287658"/>
            <a:ext cx="698500" cy="292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6A35A875-5ECC-C641-BAD1-955BA161B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072" y="4307531"/>
            <a:ext cx="698500" cy="279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9670" y="4943740"/>
            <a:ext cx="4828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 smtClean="0">
                <a:solidFill>
                  <a:srgbClr val="923DD1"/>
                </a:solidFill>
              </a:rPr>
              <a:t>combo giving more pure </a:t>
            </a:r>
            <a:r>
              <a:rPr lang="en-US" sz="2200" i="1" dirty="0" err="1" smtClean="0">
                <a:solidFill>
                  <a:srgbClr val="923DD1"/>
                </a:solidFill>
              </a:rPr>
              <a:t>subregions</a:t>
            </a:r>
            <a:r>
              <a:rPr lang="en-US" sz="2200" i="1" dirty="0" smtClean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116" y="5701717"/>
            <a:ext cx="41088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923DD1"/>
                </a:solidFill>
              </a:rPr>
              <a:t>Decision nodes compare single</a:t>
            </a:r>
          </a:p>
          <a:p>
            <a:r>
              <a:rPr lang="en-US" sz="2200" i="1" dirty="0" smtClean="0">
                <a:solidFill>
                  <a:srgbClr val="923DD1"/>
                </a:solidFill>
              </a:rPr>
              <a:t>feature value to split point</a:t>
            </a:r>
          </a:p>
        </p:txBody>
      </p:sp>
    </p:spTree>
    <p:extLst>
      <p:ext uri="{BB962C8B-B14F-4D97-AF65-F5344CB8AC3E}">
        <p14:creationId xmlns:p14="http://schemas.microsoft.com/office/powerpoint/2010/main" val="1023219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7903" cy="1325563"/>
          </a:xfrm>
        </p:spPr>
        <p:txBody>
          <a:bodyPr>
            <a:normAutofit/>
          </a:bodyPr>
          <a:lstStyle/>
          <a:p>
            <a:r>
              <a:rPr lang="en-US" dirty="0"/>
              <a:t>We can also split regressor 2D feature space into regions to improve 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A513B7A-9913-3444-AB44-A6C337FD2C98}"/>
              </a:ext>
            </a:extLst>
          </p:cNvPr>
          <p:cNvSpPr txBox="1"/>
          <p:nvPr/>
        </p:nvSpPr>
        <p:spPr>
          <a:xfrm>
            <a:off x="3770616" y="3123344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&lt;insert awesome 3D visualization here&gt;</a:t>
            </a:r>
          </a:p>
        </p:txBody>
      </p:sp>
    </p:spTree>
    <p:extLst>
      <p:ext uri="{BB962C8B-B14F-4D97-AF65-F5344CB8AC3E}">
        <p14:creationId xmlns:p14="http://schemas.microsoft.com/office/powerpoint/2010/main" val="1475815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2D992D-0BEB-B645-A684-31C4B21A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key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B9241F4-6B21-764C-BDD5-4B27BB429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414" y="357441"/>
            <a:ext cx="10749323" cy="1325563"/>
          </a:xfrm>
        </p:spPr>
        <p:txBody>
          <a:bodyPr/>
          <a:lstStyle/>
          <a:p>
            <a:r>
              <a:rPr lang="en-US" smtClean="0"/>
              <a:t>1D </a:t>
            </a:r>
            <a:r>
              <a:rPr lang="en-US" dirty="0"/>
              <a:t>feature space vs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en-US" dirty="0" err="1" smtClean="0"/>
              <a:t>regressor</a:t>
            </a:r>
            <a:r>
              <a:rPr lang="en-US" dirty="0" smtClean="0"/>
              <a:t> tree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7" y="1835601"/>
            <a:ext cx="5469246" cy="3646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20" y="1393440"/>
            <a:ext cx="6677421" cy="45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8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</a:t>
            </a:r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7" y="1835601"/>
            <a:ext cx="5469246" cy="3646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18" y="1835601"/>
            <a:ext cx="6024922" cy="448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6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feature space vs </a:t>
            </a:r>
            <a:r>
              <a:rPr lang="en-US" dirty="0" err="1" smtClean="0"/>
              <a:t>sklearn</a:t>
            </a:r>
            <a:r>
              <a:rPr lang="en-US" dirty="0" smtClean="0"/>
              <a:t> decision 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94" y="1126377"/>
            <a:ext cx="7196080" cy="5435787"/>
          </a:xfr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3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</a:t>
            </a:r>
            <a:r>
              <a:rPr lang="en-US" sz="3600" dirty="0" err="1" smtClean="0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 smtClean="0"/>
              <a:t> decision tree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17" y="1652731"/>
            <a:ext cx="6173775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85EBC6-4BD2-BC44-A1AC-AF91420A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E86806C-58D4-C149-BBDA-6F730B8C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regression and classification decision trees work</a:t>
            </a:r>
          </a:p>
          <a:p>
            <a:r>
              <a:rPr lang="en-US" dirty="0"/>
              <a:t>Visualizing key elements of decision trees</a:t>
            </a:r>
          </a:p>
          <a:p>
            <a:r>
              <a:rPr lang="en-US" dirty="0"/>
              <a:t>Lessons learned about visualization</a:t>
            </a:r>
          </a:p>
          <a:p>
            <a:r>
              <a:rPr lang="en-US" dirty="0"/>
              <a:t>How to lead a fulfilling life by being dissatisfied</a:t>
            </a:r>
          </a:p>
        </p:txBody>
      </p:sp>
    </p:spTree>
    <p:extLst>
      <p:ext uri="{BB962C8B-B14F-4D97-AF65-F5344CB8AC3E}">
        <p14:creationId xmlns:p14="http://schemas.microsoft.com/office/powerpoint/2010/main" val="2439290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426" y="102772"/>
            <a:ext cx="2273833" cy="1325563"/>
          </a:xfrm>
        </p:spPr>
        <p:txBody>
          <a:bodyPr>
            <a:normAutofit fontScale="90000"/>
          </a:bodyPr>
          <a:lstStyle/>
          <a:p>
            <a:r>
              <a:rPr lang="en-US" sz="3000" dirty="0" smtClean="0"/>
              <a:t>Test </a:t>
            </a:r>
            <a:r>
              <a:rPr lang="en-US" sz="3000" smtClean="0"/>
              <a:t>vector interpretation</a:t>
            </a:r>
            <a:endParaRPr lang="en-US" sz="3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62" y="425502"/>
            <a:ext cx="9341864" cy="59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2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90" y="365125"/>
            <a:ext cx="10515600" cy="1325563"/>
          </a:xfrm>
        </p:spPr>
        <p:txBody>
          <a:bodyPr/>
          <a:lstStyle/>
          <a:p>
            <a:r>
              <a:rPr lang="en-US" dirty="0" smtClean="0"/>
              <a:t>1D, 2D classifier</a:t>
            </a:r>
            <a:br>
              <a:rPr lang="en-US" dirty="0" smtClean="0"/>
            </a:br>
            <a:r>
              <a:rPr lang="en-US" dirty="0" smtClean="0"/>
              <a:t>feature space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0" y="2029918"/>
            <a:ext cx="5287779" cy="17625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15" y="637082"/>
            <a:ext cx="6052528" cy="504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830"/>
            <a:ext cx="10515600" cy="1325563"/>
          </a:xfrm>
        </p:spPr>
        <p:txBody>
          <a:bodyPr/>
          <a:lstStyle/>
          <a:p>
            <a:r>
              <a:rPr lang="en-US" dirty="0" smtClean="0"/>
              <a:t>2D </a:t>
            </a:r>
            <a:r>
              <a:rPr lang="en-US" dirty="0" err="1" smtClean="0"/>
              <a:t>regressor</a:t>
            </a:r>
            <a:r>
              <a:rPr lang="en-US" dirty="0" smtClean="0"/>
              <a:t> feature </a:t>
            </a:r>
            <a:r>
              <a:rPr lang="en-US" dirty="0"/>
              <a:t>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27" y="1377494"/>
            <a:ext cx="5577840" cy="464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33" y="1377494"/>
            <a:ext cx="557784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5569" y="-203493"/>
            <a:ext cx="3726116" cy="1986189"/>
          </a:xfrm>
        </p:spPr>
        <p:txBody>
          <a:bodyPr>
            <a:normAutofit/>
          </a:bodyPr>
          <a:lstStyle/>
          <a:p>
            <a:r>
              <a:rPr lang="en-US" dirty="0" smtClean="0"/>
              <a:t>Plain layout for large trees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2" y="161365"/>
            <a:ext cx="501321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 matter</a:t>
            </a:r>
            <a:endParaRPr lang="en-US" dirty="0"/>
          </a:p>
        </p:txBody>
      </p:sp>
      <p:pic>
        <p:nvPicPr>
          <p:cNvPr id="7170" name="Picture 2" descr="https://explained.ai/decision-tree-viz/images/knowledge-dec-n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645" y="1339972"/>
            <a:ext cx="3058245" cy="16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explained.ai/decision-tree-viz/images/knowledge-dec-nod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01" y="2077363"/>
            <a:ext cx="3042878" cy="86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explained.ai/decision-tree-viz/images/boston-le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3258001"/>
            <a:ext cx="2180519" cy="14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explained.ai/decision-tree-viz/images/knowledge-lea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5063779"/>
            <a:ext cx="742038" cy="87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8302" y="1690688"/>
            <a:ext cx="26324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 smtClean="0"/>
              <a:t>Histo</a:t>
            </a:r>
            <a:r>
              <a:rPr lang="en-US" sz="2600" dirty="0" err="1"/>
              <a:t>s</a:t>
            </a:r>
            <a:r>
              <a:rPr lang="en-US" sz="2600" dirty="0" smtClean="0"/>
              <a:t> shrink</a:t>
            </a:r>
          </a:p>
          <a:p>
            <a:r>
              <a:rPr lang="en-US" sz="2600" dirty="0" smtClean="0"/>
              <a:t>with sample size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68302" y="3462527"/>
            <a:ext cx="27833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Target axes show</a:t>
            </a:r>
          </a:p>
          <a:p>
            <a:r>
              <a:rPr lang="en-US" sz="2600" dirty="0"/>
              <a:t>s</a:t>
            </a:r>
            <a:r>
              <a:rPr lang="en-US" sz="2600" dirty="0" smtClean="0"/>
              <a:t>ame range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868302" y="4978174"/>
            <a:ext cx="265168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Pie charts shrink</a:t>
            </a:r>
          </a:p>
          <a:p>
            <a:r>
              <a:rPr lang="en-US" sz="2600" dirty="0" smtClean="0"/>
              <a:t>(nonlinearly)</a:t>
            </a:r>
          </a:p>
          <a:p>
            <a:r>
              <a:rPr lang="en-US" sz="2600" dirty="0"/>
              <a:t>w</a:t>
            </a:r>
            <a:r>
              <a:rPr lang="en-US" sz="2600" dirty="0" smtClean="0"/>
              <a:t>ith sample size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8729069" y="186456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Handpicked colors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Gray not black text/lines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Hairlines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Outlines of bars in </a:t>
            </a:r>
            <a:r>
              <a:rPr lang="en-US" dirty="0" err="1" smtClean="0"/>
              <a:t>barchart</a:t>
            </a:r>
            <a:endParaRPr lang="en-US" dirty="0"/>
          </a:p>
        </p:txBody>
      </p:sp>
      <p:pic>
        <p:nvPicPr>
          <p:cNvPr id="12" name="Picture 8" descr="https://explained.ai/decision-tree-viz/images/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01" y="3567099"/>
            <a:ext cx="2092938" cy="6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 flipH="1">
            <a:off x="9524839" y="3513312"/>
            <a:ext cx="3345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Highlight </a:t>
            </a:r>
            <a:r>
              <a:rPr lang="en-US" sz="2200" dirty="0" smtClean="0"/>
              <a:t>features</a:t>
            </a:r>
          </a:p>
          <a:p>
            <a:r>
              <a:rPr lang="en-US" sz="2200" dirty="0" smtClean="0"/>
              <a:t>Used in test vector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413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tried and </a:t>
            </a:r>
            <a:r>
              <a:rPr lang="en-US" dirty="0" smtClean="0"/>
              <a:t>rejected</a:t>
            </a:r>
            <a:endParaRPr lang="en-US" dirty="0"/>
          </a:p>
        </p:txBody>
      </p:sp>
      <p:pic>
        <p:nvPicPr>
          <p:cNvPr id="5122" name="Picture 2" descr="https://explained.ai/decision-tree-viz/images/k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2010444"/>
            <a:ext cx="7592501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explained.ai/decision-tree-viz/images/kde-lea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959" y="2010444"/>
            <a:ext cx="1038330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1000" y="1444466"/>
            <a:ext cx="69557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Kernel density estimates (smooth histograms)</a:t>
            </a:r>
            <a:endParaRPr lang="en-US" sz="2600" dirty="0"/>
          </a:p>
        </p:txBody>
      </p:sp>
      <p:pic>
        <p:nvPicPr>
          <p:cNvPr id="5126" name="Picture 6" descr="https://explained.ai/decision-tree-viz/images/bubb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4512582"/>
            <a:ext cx="6615953" cy="197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32811" y="4512582"/>
            <a:ext cx="22268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/>
              <a:t>Bubble charts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3497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Tried various regression leaf types</a:t>
            </a:r>
            <a:endParaRPr lang="en-US" dirty="0"/>
          </a:p>
        </p:txBody>
      </p:sp>
      <p:pic>
        <p:nvPicPr>
          <p:cNvPr id="6146" name="Picture 2" descr="https://explained.ai/decision-tree-viz/images/dual-lea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21" y="1844168"/>
            <a:ext cx="2031266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explained.ai/decision-tree-viz/images/non-strip-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13" y="1844168"/>
            <a:ext cx="51149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4" y="4430805"/>
            <a:ext cx="1503618" cy="1542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2556332" y="4333984"/>
            <a:ext cx="39499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Settled on strip plot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422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used </a:t>
            </a:r>
            <a:r>
              <a:rPr lang="en-US" dirty="0" err="1"/>
              <a:t>matplotlib</a:t>
            </a:r>
            <a:r>
              <a:rPr lang="en-US" dirty="0"/>
              <a:t> to generate images for </a:t>
            </a:r>
            <a:r>
              <a:rPr lang="en-US" dirty="0" smtClean="0"/>
              <a:t>decision, leaf nodes</a:t>
            </a:r>
          </a:p>
          <a:p>
            <a:r>
              <a:rPr lang="en-US" dirty="0" smtClean="0"/>
              <a:t>Combined nodes into </a:t>
            </a:r>
            <a:r>
              <a:rPr lang="en-US" dirty="0"/>
              <a:t>a tree using </a:t>
            </a:r>
            <a:r>
              <a:rPr lang="en-US" dirty="0" err="1" smtClean="0"/>
              <a:t>graphviz</a:t>
            </a:r>
            <a:endParaRPr lang="en-US" dirty="0" smtClean="0"/>
          </a:p>
          <a:p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/>
              <a:t>HTML labels extensively in the </a:t>
            </a:r>
            <a:r>
              <a:rPr lang="en-US" dirty="0" err="1"/>
              <a:t>graphviz</a:t>
            </a:r>
            <a:r>
              <a:rPr lang="en-US" dirty="0"/>
              <a:t> </a:t>
            </a:r>
            <a:r>
              <a:rPr lang="en-US" dirty="0" smtClean="0"/>
              <a:t>for layout, fonts</a:t>
            </a:r>
          </a:p>
          <a:p>
            <a:r>
              <a:rPr lang="en-US" dirty="0" smtClean="0"/>
              <a:t>Single </a:t>
            </a:r>
            <a:r>
              <a:rPr lang="en-US" dirty="0"/>
              <a:t>biggest </a:t>
            </a:r>
            <a:r>
              <a:rPr lang="en-US" dirty="0" smtClean="0"/>
              <a:t>headache: </a:t>
            </a:r>
            <a:r>
              <a:rPr lang="en-US" dirty="0"/>
              <a:t>convincing all </a:t>
            </a:r>
            <a:r>
              <a:rPr lang="en-US" dirty="0" smtClean="0"/>
              <a:t>to </a:t>
            </a:r>
            <a:r>
              <a:rPr lang="en-US" dirty="0"/>
              <a:t>produce high-quality vector </a:t>
            </a:r>
            <a:r>
              <a:rPr lang="en-US" dirty="0" smtClean="0"/>
              <a:t>graphics (SVG)</a:t>
            </a:r>
          </a:p>
          <a:p>
            <a:r>
              <a:rPr lang="en-US" dirty="0" smtClean="0"/>
              <a:t>Defined </a:t>
            </a:r>
            <a:r>
              <a:rPr lang="en-US" dirty="0" err="1" smtClean="0"/>
              <a:t>ShadowDecTree</a:t>
            </a:r>
            <a:r>
              <a:rPr lang="en-US" dirty="0" smtClean="0"/>
              <a:t> class to wrap </a:t>
            </a:r>
            <a:r>
              <a:rPr lang="en-US" dirty="0" err="1" smtClean="0"/>
              <a:t>sklearn</a:t>
            </a:r>
            <a:r>
              <a:rPr lang="en-US" dirty="0" smtClean="0"/>
              <a:t>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0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high-quality graphics (SVG)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Want scalable graphics like PDF or SVG, not PNG, GIF, JPG</a:t>
            </a:r>
          </a:p>
          <a:p>
            <a:r>
              <a:rPr lang="en-US" dirty="0" smtClean="0"/>
              <a:t>Import .</a:t>
            </a:r>
            <a:r>
              <a:rPr lang="en-US" dirty="0" err="1" smtClean="0"/>
              <a:t>svg</a:t>
            </a:r>
            <a:r>
              <a:rPr lang="en-US" dirty="0" smtClean="0"/>
              <a:t> or .pdf into </a:t>
            </a:r>
            <a:r>
              <a:rPr lang="en-US" dirty="0" err="1" smtClean="0"/>
              <a:t>graphviz</a:t>
            </a:r>
            <a:r>
              <a:rPr lang="en-US" dirty="0" smtClean="0"/>
              <a:t>? Nope.</a:t>
            </a:r>
          </a:p>
          <a:p>
            <a:r>
              <a:rPr lang="en-US" dirty="0" smtClean="0"/>
              <a:t>Many hours later, discovered magic incantation for </a:t>
            </a:r>
            <a:r>
              <a:rPr lang="en-US" dirty="0" err="1" smtClean="0"/>
              <a:t>graphviz</a:t>
            </a:r>
            <a:endParaRPr lang="en-US" dirty="0" smtClean="0"/>
          </a:p>
          <a:p>
            <a:r>
              <a:rPr lang="en-US" dirty="0" smtClean="0"/>
              <a:t>Needed width/height of image; </a:t>
            </a:r>
            <a:r>
              <a:rPr lang="en-US" dirty="0" err="1" smtClean="0"/>
              <a:t>gotta</a:t>
            </a:r>
            <a:r>
              <a:rPr lang="en-US" dirty="0" smtClean="0"/>
              <a:t> parse SVG now</a:t>
            </a:r>
          </a:p>
          <a:p>
            <a:r>
              <a:rPr lang="en-US" dirty="0" err="1" smtClean="0"/>
              <a:t>Graphviz</a:t>
            </a:r>
            <a:r>
              <a:rPr lang="en-US" dirty="0" smtClean="0"/>
              <a:t> generates SVG referencing other SVGs</a:t>
            </a:r>
          </a:p>
          <a:p>
            <a:pPr lvl="1"/>
            <a:r>
              <a:rPr lang="en-US" dirty="0" smtClean="0"/>
              <a:t>Wrote manual SVG image embedding tool to get single meta-SVG file</a:t>
            </a:r>
          </a:p>
          <a:p>
            <a:r>
              <a:rPr lang="en-US" dirty="0" smtClean="0"/>
              <a:t>Uh oh. </a:t>
            </a:r>
            <a:r>
              <a:rPr lang="en-US" dirty="0" err="1" smtClean="0"/>
              <a:t>Graphviz</a:t>
            </a:r>
            <a:r>
              <a:rPr lang="en-US" dirty="0" smtClean="0"/>
              <a:t> doesn’t handle fonts correctly with SVG output</a:t>
            </a:r>
          </a:p>
          <a:p>
            <a:pPr lvl="1"/>
            <a:r>
              <a:rPr lang="en-US" dirty="0" smtClean="0"/>
              <a:t>Generate PDF then run </a:t>
            </a:r>
            <a:r>
              <a:rPr lang="en-US" dirty="0"/>
              <a:t>pdf2svg </a:t>
            </a:r>
            <a:r>
              <a:rPr lang="en-US" dirty="0" smtClean="0"/>
              <a:t>tool to convert PDF to SVG</a:t>
            </a:r>
          </a:p>
          <a:p>
            <a:r>
              <a:rPr lang="en-US" dirty="0" smtClean="0"/>
              <a:t>Ah, but </a:t>
            </a:r>
            <a:r>
              <a:rPr lang="mr-IN" dirty="0" smtClean="0"/>
              <a:t>–</a:t>
            </a:r>
            <a:r>
              <a:rPr lang="en-US" dirty="0" err="1" smtClean="0"/>
              <a:t>Tsvg:cairo</a:t>
            </a:r>
            <a:r>
              <a:rPr lang="en-US" dirty="0" smtClean="0"/>
              <a:t> </a:t>
            </a:r>
            <a:r>
              <a:rPr lang="en-US" dirty="0" err="1" smtClean="0"/>
              <a:t>graphviz</a:t>
            </a:r>
            <a:r>
              <a:rPr lang="en-US" dirty="0" smtClean="0"/>
              <a:t> option does get fonts right</a:t>
            </a:r>
          </a:p>
          <a:p>
            <a:pPr lvl="1"/>
            <a:r>
              <a:rPr lang="en-US" dirty="0" smtClean="0"/>
              <a:t>Switch code to straight SVG generation</a:t>
            </a:r>
          </a:p>
          <a:p>
            <a:r>
              <a:rPr lang="en-US" dirty="0" smtClean="0"/>
              <a:t>Final insult: </a:t>
            </a:r>
            <a:r>
              <a:rPr lang="en-US" dirty="0" err="1" smtClean="0"/>
              <a:t>Jupyter</a:t>
            </a:r>
            <a:r>
              <a:rPr lang="en-US" dirty="0" smtClean="0"/>
              <a:t> notebook doesn’t show those SVG correctly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5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490CDA-0C60-104E-8F46-1AF6F41B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lead a fulfilling life by being dissatisfied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EE3660A-4739-A141-9F76-1D37F3007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8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653DF-196F-B948-A99F-64195A19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130551D-F101-0A4F-AFCF-264470ACE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6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017265-5029-E744-86FA-8B4811D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dissatisfied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2A3EAE0-056C-C147-8C97-2D852716E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offended by bad software or unsatisfying experiences</a:t>
            </a:r>
          </a:p>
          <a:p>
            <a:r>
              <a:rPr lang="en-US" dirty="0"/>
              <a:t>Crave </a:t>
            </a:r>
            <a:r>
              <a:rPr lang="en-US" dirty="0" smtClean="0"/>
              <a:t>beauty and quality</a:t>
            </a:r>
            <a:endParaRPr lang="en-US" dirty="0"/>
          </a:p>
          <a:p>
            <a:r>
              <a:rPr lang="en-US" dirty="0"/>
              <a:t>Make the world a better place for others</a:t>
            </a:r>
          </a:p>
          <a:p>
            <a:r>
              <a:rPr lang="en-US" dirty="0"/>
              <a:t>Obsess about the details (pick colors, outline of </a:t>
            </a:r>
            <a:r>
              <a:rPr lang="en-US" dirty="0" err="1"/>
              <a:t>planes,boxes</a:t>
            </a:r>
            <a:r>
              <a:rPr lang="en-US" dirty="0"/>
              <a:t>)</a:t>
            </a:r>
          </a:p>
          <a:p>
            <a:r>
              <a:rPr lang="en-US" dirty="0"/>
              <a:t>Cost: high on you and those in “blast radius”, but awesome for everyone else</a:t>
            </a:r>
          </a:p>
        </p:txBody>
      </p:sp>
    </p:spTree>
    <p:extLst>
      <p:ext uri="{BB962C8B-B14F-4D97-AF65-F5344CB8AC3E}">
        <p14:creationId xmlns:p14="http://schemas.microsoft.com/office/powerpoint/2010/main" val="173142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D88B2F-1763-0844-AA1F-F51EA780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tenacious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3524B9-BE6F-6D44-8B7F-DBD4F355B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Never give up; penny in debt</a:t>
            </a:r>
          </a:p>
          <a:p>
            <a:r>
              <a:rPr lang="en-US" dirty="0" smtClean="0"/>
              <a:t>Reagan</a:t>
            </a:r>
            <a:endParaRPr lang="en-US" dirty="0"/>
          </a:p>
          <a:p>
            <a:r>
              <a:rPr lang="en-US" dirty="0"/>
              <a:t>“Why program by hand in five days, …”</a:t>
            </a:r>
          </a:p>
          <a:p>
            <a:r>
              <a:rPr lang="en-US" dirty="0"/>
              <a:t>Matplotlib mashup</a:t>
            </a:r>
          </a:p>
          <a:p>
            <a:r>
              <a:rPr lang="en-US" dirty="0"/>
              <a:t>SVG not </a:t>
            </a:r>
            <a:r>
              <a:rPr lang="en-US" dirty="0" err="1"/>
              <a:t>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7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A3AA78-683A-6C40-8580-3B9C5ECC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 finisher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A36E4E-BF58-CB4C-ACAA-2404A11A1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Tension between perfection and finishing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8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AF806B-5FB5-3749-9CAC-2892B963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courageous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AEEAA17-8A89-4742-BC81-C603F17BA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Slap it up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Write articles or blog entries</a:t>
            </a:r>
          </a:p>
          <a:p>
            <a:r>
              <a:rPr lang="en-US" dirty="0"/>
              <a:t>You might think you don’t know anything</a:t>
            </a:r>
          </a:p>
          <a:p>
            <a:pPr lvl="1"/>
            <a:r>
              <a:rPr lang="en-US" dirty="0"/>
              <a:t>(might be true at the beginning)</a:t>
            </a:r>
          </a:p>
          <a:p>
            <a:r>
              <a:rPr lang="en-US" dirty="0"/>
              <a:t>Building code and writing articles exposes holes in your understanding</a:t>
            </a:r>
          </a:p>
          <a:p>
            <a:r>
              <a:rPr lang="en-US" dirty="0"/>
              <a:t>Face that fear; it is so valuable to identify your weakness because then you can fix it. Don’t hide from it</a:t>
            </a:r>
          </a:p>
        </p:txBody>
      </p:sp>
    </p:spTree>
    <p:extLst>
      <p:ext uri="{BB962C8B-B14F-4D97-AF65-F5344CB8AC3E}">
        <p14:creationId xmlns:p14="http://schemas.microsoft.com/office/powerpoint/2010/main" val="2107203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D57E0C-5A20-444B-9961-DECFF85B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contribute and make a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2C91041-5C8E-EA40-B673-0BB872B7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for the pain</a:t>
            </a:r>
          </a:p>
          <a:p>
            <a:r>
              <a:rPr lang="en-US" dirty="0"/>
              <a:t>Look for a hole in the market</a:t>
            </a:r>
          </a:p>
          <a:p>
            <a:r>
              <a:rPr lang="en-US" dirty="0"/>
              <a:t>Erase the pain with reusable and general code</a:t>
            </a:r>
          </a:p>
          <a:p>
            <a:r>
              <a:rPr lang="en-US" dirty="0"/>
              <a:t>Learn tactics from existing successful projects</a:t>
            </a:r>
          </a:p>
          <a:p>
            <a:pPr lvl="1"/>
            <a:r>
              <a:rPr lang="en-US" dirty="0"/>
              <a:t>Website</a:t>
            </a:r>
          </a:p>
          <a:p>
            <a:pPr lvl="1"/>
            <a:r>
              <a:rPr lang="en-US" dirty="0"/>
              <a:t>doc</a:t>
            </a:r>
          </a:p>
          <a:p>
            <a:pPr lvl="1"/>
            <a:r>
              <a:rPr lang="en-US" dirty="0"/>
              <a:t>API design</a:t>
            </a:r>
          </a:p>
          <a:p>
            <a:pPr lvl="1"/>
            <a:r>
              <a:rPr lang="en-US" dirty="0"/>
              <a:t>consistent style</a:t>
            </a:r>
          </a:p>
          <a:p>
            <a:pPr lvl="1"/>
            <a:r>
              <a:rPr lang="en-US" dirty="0"/>
              <a:t>Give it pizzazz or flash</a:t>
            </a:r>
          </a:p>
        </p:txBody>
      </p:sp>
    </p:spTree>
    <p:extLst>
      <p:ext uri="{BB962C8B-B14F-4D97-AF65-F5344CB8AC3E}">
        <p14:creationId xmlns:p14="http://schemas.microsoft.com/office/powerpoint/2010/main" val="3602942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162354-30E5-0446-BECA-83AF4A3F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“The reasonable [wo]man adapts [</a:t>
            </a:r>
            <a:r>
              <a:rPr lang="en-US" sz="4000" dirty="0" err="1"/>
              <a:t>her|him</a:t>
            </a:r>
            <a:r>
              <a:rPr lang="en-US" sz="4000" dirty="0"/>
              <a:t>]self to the world: the unreasonable one persists in trying to adapt the world to [</a:t>
            </a:r>
            <a:r>
              <a:rPr lang="en-US" sz="4000" dirty="0" err="1"/>
              <a:t>her|him</a:t>
            </a:r>
            <a:r>
              <a:rPr lang="en-US" sz="4000" dirty="0"/>
              <a:t>]self. Therefore all progress depends on the unreasonable [wo]man.”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F7EA135-BF18-F741-82F8-3580BFA36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― George Bernard Shaw</a:t>
            </a:r>
          </a:p>
        </p:txBody>
      </p:sp>
    </p:spTree>
    <p:extLst>
      <p:ext uri="{BB962C8B-B14F-4D97-AF65-F5344CB8AC3E}">
        <p14:creationId xmlns:p14="http://schemas.microsoft.com/office/powerpoint/2010/main" val="3247780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35CC5E-35CB-EE4F-92B1-28E459CF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C398277-4A09-274F-98DC-FCFB458935D0}"/>
              </a:ext>
            </a:extLst>
          </p:cNvPr>
          <p:cNvCxnSpPr/>
          <p:nvPr/>
        </p:nvCxnSpPr>
        <p:spPr>
          <a:xfrm>
            <a:off x="1391478" y="2782957"/>
            <a:ext cx="3697357" cy="1963972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5D96E86-3AB1-5741-AA39-F4810086B9CB}"/>
              </a:ext>
            </a:extLst>
          </p:cNvPr>
          <p:cNvCxnSpPr>
            <a:cxnSpLocks/>
          </p:cNvCxnSpPr>
          <p:nvPr/>
        </p:nvCxnSpPr>
        <p:spPr>
          <a:xfrm>
            <a:off x="8372723" y="4052427"/>
            <a:ext cx="2707653" cy="447855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4930BD2F-E716-B14A-8F4A-92DA3A73813C}"/>
              </a:ext>
            </a:extLst>
          </p:cNvPr>
          <p:cNvCxnSpPr>
            <a:cxnSpLocks/>
          </p:cNvCxnSpPr>
          <p:nvPr/>
        </p:nvCxnSpPr>
        <p:spPr>
          <a:xfrm>
            <a:off x="7871791" y="2138901"/>
            <a:ext cx="500932" cy="19135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C29C7BD4-D042-2A4A-8057-5F1BACF60250}"/>
              </a:ext>
            </a:extLst>
          </p:cNvPr>
          <p:cNvCxnSpPr>
            <a:cxnSpLocks/>
          </p:cNvCxnSpPr>
          <p:nvPr/>
        </p:nvCxnSpPr>
        <p:spPr>
          <a:xfrm flipV="1">
            <a:off x="6750121" y="4052427"/>
            <a:ext cx="1622602" cy="1928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725085" y="1576743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Regressors</a:t>
            </a:r>
            <a:r>
              <a:rPr lang="en-US" dirty="0"/>
              <a:t> draw through data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06506" y="1576743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Classifiers draw between data clusters</a:t>
            </a:r>
          </a:p>
        </p:txBody>
      </p:sp>
    </p:spTree>
    <p:extLst>
      <p:ext uri="{BB962C8B-B14F-4D97-AF65-F5344CB8AC3E}">
        <p14:creationId xmlns:p14="http://schemas.microsoft.com/office/powerpoint/2010/main" val="258248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have different surfaces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48445" y="5614582"/>
            <a:ext cx="78951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The model is just the decision surface(s), not the training data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2049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invent a simple regressor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4024952"/>
            <a:ext cx="542475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46734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a single</a:t>
            </a:r>
          </a:p>
          <a:p>
            <a:r>
              <a:rPr lang="en-US" sz="2600" dirty="0"/>
              <a:t>constant for</a:t>
            </a:r>
          </a:p>
          <a:p>
            <a:r>
              <a:rPr lang="en-US" sz="2600" dirty="0"/>
              <a:t>entire range</a:t>
            </a:r>
          </a:p>
          <a:p>
            <a:r>
              <a:rPr lang="en-US" sz="2600" dirty="0"/>
              <a:t>(the mean)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58171" y="1518992"/>
            <a:ext cx="211307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</a:t>
            </a:r>
            <a:r>
              <a:rPr lang="en-US" sz="2600" dirty="0" smtClean="0"/>
              <a:t>MPG</a:t>
            </a:r>
          </a:p>
          <a:p>
            <a:r>
              <a:rPr lang="en-US" sz="2600" dirty="0" smtClean="0"/>
              <a:t>from weight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3487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3C713C4-233F-534C-91DF-F97E5B7A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8229"/>
            <a:ext cx="7015117" cy="4676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66F891-C6C8-FF47-AD16-EC8E724E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by splitting into two regions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CAFCEF5-B8BB-2A40-A487-DECDAE347C49}"/>
              </a:ext>
            </a:extLst>
          </p:cNvPr>
          <p:cNvSpPr/>
          <p:nvPr/>
        </p:nvSpPr>
        <p:spPr>
          <a:xfrm>
            <a:off x="9432757" y="1528229"/>
            <a:ext cx="275924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Predict mean</a:t>
            </a:r>
          </a:p>
          <a:p>
            <a:r>
              <a:rPr lang="en-US" sz="2600" dirty="0"/>
              <a:t>of training values</a:t>
            </a:r>
          </a:p>
          <a:p>
            <a:r>
              <a:rPr lang="en-US" sz="2600" dirty="0"/>
              <a:t>in each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478F3AE-8682-3F40-AFB5-B0D832A4A799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341300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06" y="1514445"/>
            <a:ext cx="7020233" cy="4680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9F8032-93D7-644F-8401-E96385F2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by splitting into four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2316E09-CC0C-4442-8882-2EE52D0464D0}"/>
              </a:ext>
            </a:extLst>
          </p:cNvPr>
          <p:cNvSpPr txBox="1"/>
          <p:nvPr/>
        </p:nvSpPr>
        <p:spPr>
          <a:xfrm>
            <a:off x="8405544" y="1514445"/>
            <a:ext cx="301293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Technique:</a:t>
            </a:r>
          </a:p>
          <a:p>
            <a:r>
              <a:rPr lang="en-US" sz="2600" dirty="0"/>
              <a:t>Split into regions</a:t>
            </a:r>
          </a:p>
          <a:p>
            <a:r>
              <a:rPr lang="en-US" sz="2600" dirty="0"/>
              <a:t>of similar values</a:t>
            </a:r>
          </a:p>
          <a:p>
            <a:endParaRPr lang="en-US" sz="2600" dirty="0"/>
          </a:p>
          <a:p>
            <a:r>
              <a:rPr lang="en-US" sz="2600" dirty="0"/>
              <a:t>Split s1 stays,</a:t>
            </a:r>
          </a:p>
          <a:p>
            <a:r>
              <a:rPr lang="en-US" sz="2600" i="1" dirty="0"/>
              <a:t>recursively</a:t>
            </a:r>
            <a:r>
              <a:rPr lang="en-US" sz="2600" dirty="0"/>
              <a:t> split</a:t>
            </a:r>
          </a:p>
          <a:p>
            <a:r>
              <a:rPr lang="en-US" sz="2600" dirty="0"/>
              <a:t>left/right to get</a:t>
            </a:r>
          </a:p>
          <a:p>
            <a:r>
              <a:rPr lang="en-US" sz="2600" dirty="0"/>
              <a:t>splits s2, </a:t>
            </a:r>
            <a:r>
              <a:rPr lang="en-US" sz="2600" dirty="0" smtClean="0"/>
              <a:t>s3</a:t>
            </a:r>
          </a:p>
          <a:p>
            <a:endParaRPr lang="en-US" sz="2600" dirty="0"/>
          </a:p>
          <a:p>
            <a:r>
              <a:rPr lang="en-US" sz="2600" dirty="0" err="1" smtClean="0"/>
              <a:t>Kinda</a:t>
            </a:r>
            <a:r>
              <a:rPr lang="en-US" sz="2600" dirty="0" smtClean="0"/>
              <a:t> like binary</a:t>
            </a:r>
          </a:p>
          <a:p>
            <a:r>
              <a:rPr lang="en-US" sz="2600" dirty="0" smtClean="0"/>
              <a:t>search</a:t>
            </a:r>
            <a:endParaRPr lang="en-US" sz="26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6FD3A65-7328-CD41-8BA5-0280AFF3104F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5536C4-4744-9C40-9B3C-DF431BD7340C}"/>
              </a:ext>
            </a:extLst>
          </p:cNvPr>
          <p:cNvSpPr txBox="1"/>
          <p:nvPr/>
        </p:nvSpPr>
        <p:spPr>
          <a:xfrm>
            <a:off x="4038601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A9868B0-0C9E-D245-BE32-96B36D2C6262}"/>
              </a:ext>
            </a:extLst>
          </p:cNvPr>
          <p:cNvSpPr txBox="1"/>
          <p:nvPr/>
        </p:nvSpPr>
        <p:spPr>
          <a:xfrm>
            <a:off x="6063865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702583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6777790" y="214965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Identify </a:t>
            </a:r>
            <a:r>
              <a:rPr lang="en-US" sz="2600" dirty="0" smtClean="0"/>
              <a:t>regions: test in </a:t>
            </a:r>
            <a:r>
              <a:rPr lang="en-US" sz="2600" dirty="0"/>
              <a:t>split </a:t>
            </a:r>
            <a:r>
              <a:rPr lang="en-US" sz="2600" dirty="0" smtClean="0"/>
              <a:t>order</a:t>
            </a:r>
            <a:endParaRPr lang="en-US" sz="2600" dirty="0"/>
          </a:p>
          <a:p>
            <a:endParaRPr lang="en-US" sz="2600" dirty="0"/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x&lt;s2: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x&gt;=s2: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x&lt;s3: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x&gt;=s3: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5DE5008-F668-8345-8C19-103B9D2149A7}"/>
              </a:ext>
            </a:extLst>
          </p:cNvPr>
          <p:cNvSpPr txBox="1"/>
          <p:nvPr/>
        </p:nvSpPr>
        <p:spPr>
          <a:xfrm>
            <a:off x="2766605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93F60FF-F7AC-DC43-AE53-4B7411C290EC}"/>
              </a:ext>
            </a:extLst>
          </p:cNvPr>
          <p:cNvSpPr txBox="1"/>
          <p:nvPr/>
        </p:nvSpPr>
        <p:spPr>
          <a:xfrm>
            <a:off x="2149643" y="239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494698-4545-3A45-9C3E-2BBCFF48292A}"/>
              </a:ext>
            </a:extLst>
          </p:cNvPr>
          <p:cNvSpPr txBox="1"/>
          <p:nvPr/>
        </p:nvSpPr>
        <p:spPr>
          <a:xfrm>
            <a:off x="3721013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2697" y="4882079"/>
            <a:ext cx="56493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923DD1"/>
                </a:solidFill>
              </a:rPr>
              <a:t>Training looks for split point in feature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s</a:t>
            </a:r>
            <a:r>
              <a:rPr lang="en-US" sz="2200" i="1" dirty="0" smtClean="0">
                <a:solidFill>
                  <a:srgbClr val="923DD1"/>
                </a:solidFill>
              </a:rPr>
              <a:t>pace region, giving more pure </a:t>
            </a:r>
            <a:r>
              <a:rPr lang="en-US" sz="2200" i="1" dirty="0" err="1" smtClean="0">
                <a:solidFill>
                  <a:srgbClr val="923DD1"/>
                </a:solidFill>
              </a:rPr>
              <a:t>subregions</a:t>
            </a:r>
            <a:endParaRPr lang="en-US" sz="2200" i="1" dirty="0" smtClean="0">
              <a:solidFill>
                <a:srgbClr val="923D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708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884</Words>
  <Application>Microsoft Macintosh PowerPoint</Application>
  <PresentationFormat>Widescreen</PresentationFormat>
  <Paragraphs>200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Mangal</vt:lpstr>
      <vt:lpstr>Monaco</vt:lpstr>
      <vt:lpstr>Arial</vt:lpstr>
      <vt:lpstr>Office Theme</vt:lpstr>
      <vt:lpstr>The visual interpretation of decision trees</vt:lpstr>
      <vt:lpstr>Topics</vt:lpstr>
      <vt:lpstr>Decision trees</vt:lpstr>
      <vt:lpstr>Regression versus classification</vt:lpstr>
      <vt:lpstr>Different models have different surfaces</vt:lpstr>
      <vt:lpstr>Let’s invent a simple regressor</vt:lpstr>
      <vt:lpstr>Improve by splitting into two regions</vt:lpstr>
      <vt:lpstr>Improve by splitting into four regions</vt:lpstr>
      <vt:lpstr>Model implementation</vt:lpstr>
      <vt:lpstr>Factor split comparisons for efficiency</vt:lpstr>
      <vt:lpstr>Represent nested conditionals as regression decision tree</vt:lpstr>
      <vt:lpstr>Classifiers split feature space too</vt:lpstr>
      <vt:lpstr>Improve predictions: Use 2 features and split 2D feature space into regions</vt:lpstr>
      <vt:lpstr>We can also split regressor 2D feature space into regions to improve accuracy</vt:lpstr>
      <vt:lpstr>Visualizing the key elements</vt:lpstr>
      <vt:lpstr>1D feature space vs sklearn regressor tree</vt:lpstr>
      <vt:lpstr>New dtreeviz decision tree</vt:lpstr>
      <vt:lpstr>2D feature space vs sklearn decision tree</vt:lpstr>
      <vt:lpstr>New dtreeviz decision tree</vt:lpstr>
      <vt:lpstr>Test vector interpretation</vt:lpstr>
      <vt:lpstr>1D, 2D classifier feature space</vt:lpstr>
      <vt:lpstr>2D regressor feature space</vt:lpstr>
      <vt:lpstr>Plain layout for large trees</vt:lpstr>
      <vt:lpstr>Details matter</vt:lpstr>
      <vt:lpstr>What we tried and rejected</vt:lpstr>
      <vt:lpstr>Tried various regression leaf types</vt:lpstr>
      <vt:lpstr>Implementation overview</vt:lpstr>
      <vt:lpstr>Generating high-quality graphics (SVG) </vt:lpstr>
      <vt:lpstr>How to lead a fulfilling life by being dissatisfied</vt:lpstr>
      <vt:lpstr>Be dissatisfied</vt:lpstr>
      <vt:lpstr>Be tenacious</vt:lpstr>
      <vt:lpstr>Be a finisher</vt:lpstr>
      <vt:lpstr>Be courageous</vt:lpstr>
      <vt:lpstr>How to contribute and make a difference</vt:lpstr>
      <vt:lpstr>“The reasonable [wo]man adapts [her|him]self to the world: the unreasonable one persists in trying to adapt the world to [her|him]self. Therefore all progress depends on the unreasonable [wo]man.”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112</cp:revision>
  <dcterms:created xsi:type="dcterms:W3CDTF">2018-11-14T19:16:17Z</dcterms:created>
  <dcterms:modified xsi:type="dcterms:W3CDTF">2018-11-16T22:17:18Z</dcterms:modified>
</cp:coreProperties>
</file>